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42803763" cy="3027521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1"/>
    <p:restoredTop sz="96911"/>
  </p:normalViewPr>
  <p:slideViewPr>
    <p:cSldViewPr snapToGrid="0" snapToObjects="1">
      <p:cViewPr>
        <p:scale>
          <a:sx n="30" d="100"/>
          <a:sy n="30" d="100"/>
        </p:scale>
        <p:origin x="172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A7386E-01FE-A34B-A475-DC248D874AF5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4DA2AD-6C62-7448-8CE6-356FD41BED5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9656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DA2AD-6C62-7448-8CE6-356FD41BED5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7826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3C8B8-6386-8D4B-9E53-7F9D0FE4012C}" type="datetimeFigureOut">
              <a:rPr lang="en-GB" smtClean="0"/>
              <a:t>03/08/2017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383BEA-019C-2C41-A8F3-D05E1355CF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1403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png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86298" y="3564657"/>
            <a:ext cx="4063116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Helvetica" charset="0"/>
                <a:ea typeface="Helvetica" charset="0"/>
                <a:cs typeface="Helvetica" charset="0"/>
              </a:rPr>
              <a:t>Equivalent non-linear responses to steady-state stimulation in </a:t>
            </a:r>
            <a:r>
              <a:rPr lang="en-US" sz="9600" b="1" dirty="0" smtClean="0">
                <a:latin typeface="Helvetica" charset="0"/>
                <a:ea typeface="Helvetica" charset="0"/>
                <a:cs typeface="Helvetica" charset="0"/>
              </a:rPr>
              <a:t>autism</a:t>
            </a:r>
          </a:p>
          <a:p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github.com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/</a:t>
            </a:r>
            <a:r>
              <a:rPr lang="en-US" sz="4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janfreyberg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Sans Typewriter" charset="0"/>
                <a:ea typeface="Lucida Sans Typewriter" charset="0"/>
                <a:cs typeface="Lucida Sans Typewriter" charset="0"/>
              </a:rPr>
              <a:t>/non-linear-frequencies</a:t>
            </a:r>
            <a:endParaRPr lang="en-GB" sz="3600" dirty="0">
              <a:solidFill>
                <a:schemeClr val="tx1">
                  <a:lumMod val="50000"/>
                  <a:lumOff val="50000"/>
                </a:schemeClr>
              </a:solidFill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098384" y="944329"/>
            <a:ext cx="1620000" cy="162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3626672" y="950434"/>
            <a:ext cx="7795419" cy="16138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12330379" y="944329"/>
            <a:ext cx="2126696" cy="1620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86298" y="7010400"/>
            <a:ext cx="9360000" cy="22436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GB" sz="6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Introduction</a:t>
            </a:r>
            <a:endParaRPr lang="en-GB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When a subject is visually stimulated at a specific frequency (f</a:t>
            </a:r>
            <a:r>
              <a:rPr lang="en-GB" sz="3600" baseline="-25000" dirty="0" smtClean="0">
                <a:latin typeface="Calisto MT" charset="0"/>
                <a:ea typeface="Calisto MT" charset="0"/>
                <a:cs typeface="Calisto MT" charset="0"/>
              </a:rPr>
              <a:t>0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), a power-spectrum analysis of EEG recordings reveals a marked peak at that frequency. Often called steady-state visually evoked potentials (SSVEPs), this response also features non-linear responses to stimulation at f</a:t>
            </a:r>
            <a:r>
              <a:rPr lang="en-GB" sz="3600" baseline="-25000" dirty="0" smtClean="0">
                <a:latin typeface="Calisto MT" charset="0"/>
                <a:ea typeface="Calisto MT" charset="0"/>
                <a:cs typeface="Calisto MT" charset="0"/>
              </a:rPr>
              <a:t>0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: harmonics (f</a:t>
            </a:r>
            <a:r>
              <a:rPr lang="en-GB" sz="3600" baseline="-25000" dirty="0" smtClean="0">
                <a:latin typeface="Calisto MT" charset="0"/>
                <a:ea typeface="Calisto MT" charset="0"/>
                <a:cs typeface="Calisto MT" charset="0"/>
              </a:rPr>
              <a:t>0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×n) and sub-harmonics (f</a:t>
            </a:r>
            <a:r>
              <a:rPr lang="en-GB" sz="3600" baseline="-25000" dirty="0" smtClean="0">
                <a:latin typeface="Calisto MT" charset="0"/>
                <a:ea typeface="Calisto MT" charset="0"/>
                <a:cs typeface="Calisto MT" charset="0"/>
              </a:rPr>
              <a:t>0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/n, </a:t>
            </a:r>
            <a:r>
              <a:rPr lang="en-GB" sz="3600" dirty="0" err="1" smtClean="0">
                <a:latin typeface="Calisto MT" charset="0"/>
                <a:ea typeface="Calisto MT" charset="0"/>
                <a:cs typeface="Calisto MT" charset="0"/>
              </a:rPr>
              <a:t>Vialatte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 et al, 2010)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In a recent paper, </a:t>
            </a:r>
            <a:r>
              <a:rPr lang="en-GB" sz="3600" dirty="0" err="1" smtClean="0">
                <a:latin typeface="Calisto MT" charset="0"/>
                <a:ea typeface="Calisto MT" charset="0"/>
                <a:cs typeface="Calisto MT" charset="0"/>
              </a:rPr>
              <a:t>Labecki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 and colleagues (2016) constructed a neural mass model which featured neurons with an oscillating input and an inhibitory feedback loop (Figure 1). They found that removing the inhibitory feedback drastically reduced the amplitude of (sub)-harmonic frequencies in the system.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Given that reductions in inhibitory signalling are considered to be a likely feature of various psychiatric conditions, we wanted to measure the amplitude of (sub-)harmonic frequencies in one group which is commonly considered to have reduced inhibitory signalling: autism spectrum conditions (Rubenstein and </a:t>
            </a:r>
            <a:r>
              <a:rPr lang="en-GB" sz="3600" dirty="0" err="1" smtClean="0">
                <a:latin typeface="Calisto MT" charset="0"/>
                <a:ea typeface="Calisto MT" charset="0"/>
                <a:cs typeface="Calisto MT" charset="0"/>
              </a:rPr>
              <a:t>Merzenich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, 2003).</a:t>
            </a:r>
            <a:endParaRPr lang="en-GB" sz="3200" dirty="0" smtClean="0"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10020" y="7010400"/>
            <a:ext cx="9360000" cy="231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GB" sz="6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Model Data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We modelled changes in inhibitory signalling by modifying the gain term between the inhibitory and excitatory neurons (</a:t>
            </a:r>
            <a:r>
              <a:rPr lang="en-GB" sz="3600" i="1" dirty="0" smtClean="0">
                <a:latin typeface="Calisto MT" charset="0"/>
                <a:ea typeface="Calisto MT" charset="0"/>
                <a:cs typeface="Calisto MT" charset="0"/>
              </a:rPr>
              <a:t>c2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), running the model at 41 values, ranging from 0 to 12 in steps of 0.3, including the physiologically derived standard value of 3.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We measured the amplitude of non-linear frequencies in the model by performing a </a:t>
            </a:r>
            <a:r>
              <a:rPr lang="en-GB" sz="3600" dirty="0" err="1" smtClean="0">
                <a:latin typeface="Calisto MT" charset="0"/>
                <a:ea typeface="Calisto MT" charset="0"/>
                <a:cs typeface="Calisto MT" charset="0"/>
              </a:rPr>
              <a:t>fourier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 transform on the excitatory cell potentials and averaging the power at the first three harmonic and subharmonic frequencies.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We found that when deviating from the physiologically derived value for inhibitory gain (</a:t>
            </a:r>
            <a:r>
              <a:rPr lang="en-GB" sz="3600" i="1" dirty="0" smtClean="0">
                <a:latin typeface="Calisto MT" charset="0"/>
                <a:ea typeface="Calisto MT" charset="0"/>
                <a:cs typeface="Calisto MT" charset="0"/>
              </a:rPr>
              <a:t>c2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 = 3), either by increasing or decreasing gain, the power at non-linear frequencies decreased. This indicates that individuals with reduced inhibitory signalling should show reduced non-linear frequency responses.</a:t>
            </a: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933742" y="7010400"/>
            <a:ext cx="9360000" cy="2200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GB" sz="6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Experimental Data</a:t>
            </a:r>
            <a:endParaRPr lang="en-GB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 smtClean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We recruited 14 patients with autism and 32 control participants. We elicited SSVEPs in these participants using contrast-reversing gratings.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The gratings had a spatial frequency of 2 cycles per degree of visual angle, and subtended a circular area of 12 degrees of visual angle. Gratings were angled at either -45° or +45°, and flickered at either 28.8Hz or 36Hz. Participants viewed 16 trials of 8s, counterbalanced for orientation and frequency.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EEG data was recorded at 1024 Hz using a 64-channel </a:t>
            </a:r>
            <a:r>
              <a:rPr lang="en-GB" sz="3600" dirty="0" err="1" smtClean="0">
                <a:latin typeface="Calisto MT" charset="0"/>
                <a:ea typeface="Calisto MT" charset="0"/>
                <a:cs typeface="Calisto MT" charset="0"/>
              </a:rPr>
              <a:t>BioSemi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 active electrode system.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We found similar power at (sub-)harmonics of 28.8Hz and 36Hz in the two groups, with no statistically significant difference in means (p &gt; 0.138).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2357463" y="7010400"/>
            <a:ext cx="9360000" cy="2225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GB" sz="6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Summary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When visually stimulated at a given frequency, a power analysis of activity in the visual system reveals strong responses at the stimulation frequency and at sub- and harmonic frequencies.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Our computational model suggests that reductions or increased in inhibitory signalling produces a reduced amplitude of non-linear frequency responses. Autism is often thought to be characterised by reduced inhibitory activity.</a:t>
            </a: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However, we find no difference in non-linear frequency activity between control subjects and autism subjects.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600" dirty="0" smtClean="0">
                <a:solidFill>
                  <a:prstClr val="black"/>
                </a:solidFill>
                <a:latin typeface="Calisto MT" charset="0"/>
                <a:ea typeface="Calisto MT" charset="0"/>
                <a:cs typeface="Calisto MT" charset="0"/>
              </a:rPr>
              <a:t>This could indicate that:</a:t>
            </a: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marL="742950" indent="-742950" algn="just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GB" sz="3600" dirty="0">
                <a:latin typeface="Calisto MT" charset="0"/>
                <a:ea typeface="Calisto MT" charset="0"/>
                <a:cs typeface="Calisto MT" charset="0"/>
              </a:rPr>
              <a:t>EEG-recorded SSVEPs are not sensitive enough to resolve a possible group 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difference.</a:t>
            </a:r>
            <a:endParaRPr lang="en-GB" sz="3600" dirty="0">
              <a:latin typeface="Calisto MT" charset="0"/>
              <a:ea typeface="Calisto MT" charset="0"/>
              <a:cs typeface="Calisto MT" charset="0"/>
            </a:endParaRPr>
          </a:p>
          <a:p>
            <a:pPr marL="742950" indent="-742950" algn="just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GB" sz="3600" dirty="0">
                <a:latin typeface="Calisto MT" charset="0"/>
                <a:ea typeface="Calisto MT" charset="0"/>
                <a:cs typeface="Calisto MT" charset="0"/>
              </a:rPr>
              <a:t>There is no group </a:t>
            </a: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difference in inhibitory signalling in this sample.</a:t>
            </a:r>
          </a:p>
          <a:p>
            <a:pPr marL="742950" indent="-742950" algn="just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GB" sz="3600" dirty="0" smtClean="0">
                <a:latin typeface="Calisto MT" charset="0"/>
                <a:ea typeface="Calisto MT" charset="0"/>
                <a:cs typeface="Calisto MT" charset="0"/>
              </a:rPr>
              <a:t>The computational model used to make these predictions did not accurately portray what occurs when inhibition changes.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6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References</a:t>
            </a: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2800" dirty="0" smtClean="0">
                <a:latin typeface="Calisto MT" charset="0"/>
                <a:ea typeface="Calisto MT" charset="0"/>
                <a:cs typeface="Calisto MT" charset="0"/>
              </a:rPr>
              <a:t>Rubenstein, J.L.R., and </a:t>
            </a:r>
            <a:r>
              <a:rPr lang="en-GB" sz="2800" dirty="0" err="1" smtClean="0">
                <a:latin typeface="Calisto MT" charset="0"/>
                <a:ea typeface="Calisto MT" charset="0"/>
                <a:cs typeface="Calisto MT" charset="0"/>
              </a:rPr>
              <a:t>Merzenich</a:t>
            </a:r>
            <a:r>
              <a:rPr lang="en-GB" sz="2800" dirty="0" smtClean="0">
                <a:latin typeface="Calisto MT" charset="0"/>
                <a:ea typeface="Calisto MT" charset="0"/>
                <a:cs typeface="Calisto MT" charset="0"/>
              </a:rPr>
              <a:t>, M.M. (2003). Model of autism : increased ratio of excitation / inhibition in key neural systems. Genes, Brain and Behaviour 2, 255–267.</a:t>
            </a:r>
            <a:endParaRPr lang="en-GB" sz="28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2800" dirty="0" err="1" smtClean="0">
                <a:latin typeface="Calisto MT" charset="0"/>
                <a:ea typeface="Calisto MT" charset="0"/>
                <a:cs typeface="Calisto MT" charset="0"/>
              </a:rPr>
              <a:t>Vialatte</a:t>
            </a:r>
            <a:r>
              <a:rPr lang="en-GB" sz="2800" dirty="0" smtClean="0">
                <a:latin typeface="Calisto MT" charset="0"/>
                <a:ea typeface="Calisto MT" charset="0"/>
                <a:cs typeface="Calisto MT" charset="0"/>
              </a:rPr>
              <a:t>, F.-B., Maurice, M., </a:t>
            </a:r>
            <a:r>
              <a:rPr lang="en-GB" sz="2800" dirty="0" err="1" smtClean="0">
                <a:latin typeface="Calisto MT" charset="0"/>
                <a:ea typeface="Calisto MT" charset="0"/>
                <a:cs typeface="Calisto MT" charset="0"/>
              </a:rPr>
              <a:t>Dauwels</a:t>
            </a:r>
            <a:r>
              <a:rPr lang="en-GB" sz="2800" dirty="0" smtClean="0">
                <a:latin typeface="Calisto MT" charset="0"/>
                <a:ea typeface="Calisto MT" charset="0"/>
                <a:cs typeface="Calisto MT" charset="0"/>
              </a:rPr>
              <a:t>, J., and </a:t>
            </a:r>
            <a:r>
              <a:rPr lang="en-GB" sz="2800" dirty="0" err="1" smtClean="0">
                <a:latin typeface="Calisto MT" charset="0"/>
                <a:ea typeface="Calisto MT" charset="0"/>
                <a:cs typeface="Calisto MT" charset="0"/>
              </a:rPr>
              <a:t>Cichocki</a:t>
            </a:r>
            <a:r>
              <a:rPr lang="en-GB" sz="2800" dirty="0" smtClean="0">
                <a:latin typeface="Calisto MT" charset="0"/>
                <a:ea typeface="Calisto MT" charset="0"/>
                <a:cs typeface="Calisto MT" charset="0"/>
              </a:rPr>
              <a:t>, A. (2010). Steady-state visually evoked potentials: Focus on essential paradigms and future perspectives. Progress in Neurobiology 90, 418–438.</a:t>
            </a:r>
            <a:endParaRPr lang="en-GB" sz="2800" dirty="0">
              <a:latin typeface="Calisto MT" charset="0"/>
              <a:ea typeface="Calisto MT" charset="0"/>
              <a:cs typeface="Calisto MT" charset="0"/>
            </a:endParaRPr>
          </a:p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2800" dirty="0" err="1">
                <a:latin typeface="Calisto MT" charset="0"/>
                <a:ea typeface="Calisto MT" charset="0"/>
                <a:cs typeface="Calisto MT" charset="0"/>
              </a:rPr>
              <a:t>Labecki</a:t>
            </a:r>
            <a:r>
              <a:rPr lang="en-GB" sz="2800" dirty="0">
                <a:latin typeface="Calisto MT" charset="0"/>
                <a:ea typeface="Calisto MT" charset="0"/>
                <a:cs typeface="Calisto MT" charset="0"/>
              </a:rPr>
              <a:t>, M., </a:t>
            </a:r>
            <a:r>
              <a:rPr lang="en-GB" sz="2800" dirty="0" err="1">
                <a:latin typeface="Calisto MT" charset="0"/>
                <a:ea typeface="Calisto MT" charset="0"/>
                <a:cs typeface="Calisto MT" charset="0"/>
              </a:rPr>
              <a:t>Kus</a:t>
            </a:r>
            <a:r>
              <a:rPr lang="en-GB" sz="2800" dirty="0">
                <a:latin typeface="Calisto MT" charset="0"/>
                <a:ea typeface="Calisto MT" charset="0"/>
                <a:cs typeface="Calisto MT" charset="0"/>
              </a:rPr>
              <a:t>, R., </a:t>
            </a:r>
            <a:r>
              <a:rPr lang="en-GB" sz="2800" dirty="0" err="1">
                <a:latin typeface="Calisto MT" charset="0"/>
                <a:ea typeface="Calisto MT" charset="0"/>
                <a:cs typeface="Calisto MT" charset="0"/>
              </a:rPr>
              <a:t>Brzozowska</a:t>
            </a:r>
            <a:r>
              <a:rPr lang="en-GB" sz="2800" dirty="0">
                <a:latin typeface="Calisto MT" charset="0"/>
                <a:ea typeface="Calisto MT" charset="0"/>
                <a:cs typeface="Calisto MT" charset="0"/>
              </a:rPr>
              <a:t>, A., </a:t>
            </a:r>
            <a:r>
              <a:rPr lang="en-GB" sz="2800" dirty="0" err="1">
                <a:latin typeface="Calisto MT" charset="0"/>
                <a:ea typeface="Calisto MT" charset="0"/>
                <a:cs typeface="Calisto MT" charset="0"/>
              </a:rPr>
              <a:t>Stacewicz</a:t>
            </a:r>
            <a:r>
              <a:rPr lang="en-GB" sz="2800" dirty="0">
                <a:latin typeface="Calisto MT" charset="0"/>
                <a:ea typeface="Calisto MT" charset="0"/>
                <a:cs typeface="Calisto MT" charset="0"/>
              </a:rPr>
              <a:t>, T., Bhattacharya, B.S., and </a:t>
            </a:r>
            <a:r>
              <a:rPr lang="en-GB" sz="2800" dirty="0" err="1">
                <a:latin typeface="Calisto MT" charset="0"/>
                <a:ea typeface="Calisto MT" charset="0"/>
                <a:cs typeface="Calisto MT" charset="0"/>
              </a:rPr>
              <a:t>Suffczynski</a:t>
            </a:r>
            <a:r>
              <a:rPr lang="en-GB" sz="2800" dirty="0">
                <a:latin typeface="Calisto MT" charset="0"/>
                <a:ea typeface="Calisto MT" charset="0"/>
                <a:cs typeface="Calisto MT" charset="0"/>
              </a:rPr>
              <a:t>, P. (2016). Nonlinear Origin of SSVEP Spectra—A Combined Experimental and </a:t>
            </a:r>
            <a:r>
              <a:rPr lang="en-GB" sz="2800" dirty="0" err="1">
                <a:latin typeface="Calisto MT" charset="0"/>
                <a:ea typeface="Calisto MT" charset="0"/>
                <a:cs typeface="Calisto MT" charset="0"/>
              </a:rPr>
              <a:t>Modeling</a:t>
            </a:r>
            <a:r>
              <a:rPr lang="en-GB" sz="2800" dirty="0">
                <a:latin typeface="Calisto MT" charset="0"/>
                <a:ea typeface="Calisto MT" charset="0"/>
                <a:cs typeface="Calisto MT" charset="0"/>
              </a:rPr>
              <a:t> Study. Front </a:t>
            </a:r>
            <a:r>
              <a:rPr lang="en-GB" sz="2800" dirty="0" err="1">
                <a:latin typeface="Calisto MT" charset="0"/>
                <a:ea typeface="Calisto MT" charset="0"/>
                <a:cs typeface="Calisto MT" charset="0"/>
              </a:rPr>
              <a:t>Comput</a:t>
            </a:r>
            <a:r>
              <a:rPr lang="en-GB" sz="2800" dirty="0">
                <a:latin typeface="Calisto MT" charset="0"/>
                <a:ea typeface="Calisto MT" charset="0"/>
                <a:cs typeface="Calisto MT" charset="0"/>
              </a:rPr>
              <a:t> </a:t>
            </a:r>
            <a:r>
              <a:rPr lang="en-GB" sz="2800" dirty="0" err="1">
                <a:latin typeface="Calisto MT" charset="0"/>
                <a:ea typeface="Calisto MT" charset="0"/>
                <a:cs typeface="Calisto MT" charset="0"/>
              </a:rPr>
              <a:t>Neurosci</a:t>
            </a:r>
            <a:r>
              <a:rPr lang="en-GB" sz="2800" dirty="0">
                <a:latin typeface="Calisto MT" charset="0"/>
                <a:ea typeface="Calisto MT" charset="0"/>
                <a:cs typeface="Calisto MT" charset="0"/>
              </a:rPr>
              <a:t> 10</a:t>
            </a:r>
            <a:r>
              <a:rPr lang="en-GB" sz="2800" dirty="0" smtClean="0">
                <a:latin typeface="Calisto MT" charset="0"/>
                <a:ea typeface="Calisto MT" charset="0"/>
                <a:cs typeface="Calisto MT" charset="0"/>
              </a:rPr>
              <a:t>.</a:t>
            </a:r>
            <a:endParaRPr lang="en-GB" sz="2800" dirty="0">
              <a:latin typeface="Calisto MT" charset="0"/>
              <a:ea typeface="Calisto MT" charset="0"/>
              <a:cs typeface="Calisto MT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/>
          <a:srcRect t="2709" b="4170"/>
          <a:stretch/>
        </p:blipFill>
        <p:spPr>
          <a:xfrm>
            <a:off x="1086298" y="8412530"/>
            <a:ext cx="9522150" cy="466180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260534" y="13074337"/>
            <a:ext cx="9360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200" b="1" i="1" dirty="0" smtClean="0">
                <a:latin typeface="Helvetica" charset="0"/>
                <a:ea typeface="Helvetica" charset="0"/>
                <a:cs typeface="Helvetica" charset="0"/>
              </a:rPr>
              <a:t>Figure 1</a:t>
            </a:r>
            <a:r>
              <a:rPr lang="en-GB" sz="3200" i="1" dirty="0" smtClean="0">
                <a:latin typeface="Helvetica" charset="0"/>
                <a:ea typeface="Helvetica" charset="0"/>
                <a:cs typeface="Helvetica" charset="0"/>
              </a:rPr>
              <a:t>: The neural mass model by </a:t>
            </a:r>
            <a:r>
              <a:rPr lang="en-GB" sz="3200" i="1" dirty="0" err="1" smtClean="0">
                <a:latin typeface="Helvetica" charset="0"/>
                <a:ea typeface="Helvetica" charset="0"/>
                <a:cs typeface="Helvetica" charset="0"/>
              </a:rPr>
              <a:t>Labecki</a:t>
            </a:r>
            <a:r>
              <a:rPr lang="en-GB" sz="3200" i="1" dirty="0" smtClean="0">
                <a:latin typeface="Helvetica" charset="0"/>
                <a:ea typeface="Helvetica" charset="0"/>
                <a:cs typeface="Helvetica" charset="0"/>
              </a:rPr>
              <a:t> et al. (2016), with oscillating input on the top left, and a feedback loop of excitatory and inhibitory neurons.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365363" y="737137"/>
            <a:ext cx="26352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atin typeface="Helvetica" charset="0"/>
                <a:ea typeface="Helvetica" charset="0"/>
                <a:cs typeface="Helvetica" charset="0"/>
              </a:rPr>
              <a:t>Jan Freyberg </a:t>
            </a:r>
            <a:r>
              <a:rPr lang="en-US" sz="4400" b="1" baseline="30000" dirty="0" smtClean="0">
                <a:latin typeface="Helvetica" charset="0"/>
                <a:ea typeface="Helvetica" charset="0"/>
                <a:cs typeface="Helvetica" charset="0"/>
              </a:rPr>
              <a:t>1</a:t>
            </a:r>
            <a:r>
              <a:rPr lang="en-US" sz="4400" b="1" dirty="0" smtClean="0">
                <a:latin typeface="Helvetica" charset="0"/>
                <a:ea typeface="Helvetica" charset="0"/>
                <a:cs typeface="Helvetica" charset="0"/>
              </a:rPr>
              <a:t>, Owen Parsons </a:t>
            </a:r>
            <a:r>
              <a:rPr lang="en-US" sz="4400" b="1" baseline="30000" dirty="0" smtClean="0">
                <a:latin typeface="Helvetica" charset="0"/>
                <a:ea typeface="Helvetica" charset="0"/>
                <a:cs typeface="Helvetica" charset="0"/>
              </a:rPr>
              <a:t>2</a:t>
            </a:r>
            <a:r>
              <a:rPr lang="en-US" sz="4400" b="1" dirty="0" smtClean="0">
                <a:latin typeface="Helvetica" charset="0"/>
                <a:ea typeface="Helvetica" charset="0"/>
                <a:cs typeface="Helvetica" charset="0"/>
              </a:rPr>
              <a:t>, Richard Bethlehem </a:t>
            </a:r>
            <a:r>
              <a:rPr lang="en-US" sz="4400" b="1" baseline="30000" dirty="0" smtClean="0">
                <a:latin typeface="Helvetica" charset="0"/>
                <a:ea typeface="Helvetica" charset="0"/>
                <a:cs typeface="Helvetica" charset="0"/>
              </a:rPr>
              <a:t>2</a:t>
            </a:r>
            <a:r>
              <a:rPr lang="en-US" sz="4400" b="1" dirty="0" smtClean="0">
                <a:latin typeface="Helvetica" charset="0"/>
                <a:ea typeface="Helvetica" charset="0"/>
                <a:cs typeface="Helvetica" charset="0"/>
              </a:rPr>
              <a:t>, Sarah Crockford </a:t>
            </a:r>
            <a:r>
              <a:rPr lang="en-US" sz="4400" b="1" baseline="30000" dirty="0" smtClean="0">
                <a:latin typeface="Helvetica" charset="0"/>
                <a:ea typeface="Helvetica" charset="0"/>
                <a:cs typeface="Helvetica" charset="0"/>
              </a:rPr>
              <a:t>3</a:t>
            </a:r>
            <a:r>
              <a:rPr lang="en-US" sz="4400" b="1" dirty="0" smtClean="0">
                <a:latin typeface="Helvetica" charset="0"/>
                <a:ea typeface="Helvetica" charset="0"/>
                <a:cs typeface="Helvetica" charset="0"/>
              </a:rPr>
              <a:t>, Simon Baron-Cohen </a:t>
            </a:r>
            <a:r>
              <a:rPr lang="en-US" sz="4400" b="1" baseline="30000" dirty="0" smtClean="0">
                <a:latin typeface="Helvetica" charset="0"/>
                <a:ea typeface="Helvetica" charset="0"/>
                <a:cs typeface="Helvetica" charset="0"/>
              </a:rP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5365362" y="1656388"/>
            <a:ext cx="226475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1: Forensic and Neurodevelopmental Sciences, King’s College London; 2: Autism Research Centre, University of Cambridge; 3: University College London</a:t>
            </a:r>
            <a:endParaRPr lang="en-GB" sz="2800" dirty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0" t="8190" r="8115" b="470"/>
          <a:stretch/>
        </p:blipFill>
        <p:spPr>
          <a:xfrm>
            <a:off x="11422091" y="8238358"/>
            <a:ext cx="9360001" cy="729180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1422091" y="15530160"/>
            <a:ext cx="9360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200" b="1" i="1" dirty="0" smtClean="0">
                <a:latin typeface="Helvetica" charset="0"/>
                <a:ea typeface="Helvetica" charset="0"/>
                <a:cs typeface="Helvetica" charset="0"/>
              </a:rPr>
              <a:t>Figure 2</a:t>
            </a:r>
            <a:r>
              <a:rPr lang="en-GB" sz="3200" i="1" dirty="0" smtClean="0">
                <a:latin typeface="Helvetica" charset="0"/>
                <a:ea typeface="Helvetica" charset="0"/>
                <a:cs typeface="Helvetica" charset="0"/>
              </a:rPr>
              <a:t>: The amplitude of non-linear frequencies in the model decreases with deviation from the physiologically derived value, indicating that changes in inhibitory strength would produce reductions in non-linear frequency power.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2" t="9535" r="8088"/>
          <a:stretch/>
        </p:blipFill>
        <p:spPr>
          <a:xfrm>
            <a:off x="21885406" y="8412530"/>
            <a:ext cx="9360001" cy="720435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21885405" y="15616884"/>
            <a:ext cx="9360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1200"/>
              </a:spcBef>
              <a:spcAft>
                <a:spcPts val="1200"/>
              </a:spcAft>
            </a:pPr>
            <a:r>
              <a:rPr lang="en-GB" sz="3200" b="1" i="1" dirty="0" smtClean="0">
                <a:latin typeface="Helvetica" charset="0"/>
                <a:ea typeface="Helvetica" charset="0"/>
                <a:cs typeface="Helvetica" charset="0"/>
              </a:rPr>
              <a:t>Figure 3</a:t>
            </a:r>
            <a:r>
              <a:rPr lang="en-GB" sz="3200" i="1" dirty="0" smtClean="0">
                <a:latin typeface="Helvetica" charset="0"/>
                <a:ea typeface="Helvetica" charset="0"/>
                <a:cs typeface="Helvetica" charset="0"/>
              </a:rPr>
              <a:t>: The amplitude of non-linear frequencies is similar in the control and autism groups. Error bars indicate 1 SEM. We found similar amplitudes of non-linear frequencies in the two groups, with no statistically significant difference.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10940143" y="7336522"/>
            <a:ext cx="0" cy="2160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1401880" y="7336522"/>
            <a:ext cx="0" cy="2160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1873937" y="7336522"/>
            <a:ext cx="0" cy="2160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07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1554</TotalTime>
  <Words>698</Words>
  <Application>Microsoft Macintosh PowerPoint</Application>
  <PresentationFormat>Custom</PresentationFormat>
  <Paragraphs>66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Calibri Light</vt:lpstr>
      <vt:lpstr>Calisto MT</vt:lpstr>
      <vt:lpstr>Helvetica</vt:lpstr>
      <vt:lpstr>Lucida Sans Typewriter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Freyberg</dc:creator>
  <cp:lastModifiedBy>Jan Freyberg</cp:lastModifiedBy>
  <cp:revision>29</cp:revision>
  <dcterms:created xsi:type="dcterms:W3CDTF">2017-08-01T15:25:33Z</dcterms:created>
  <dcterms:modified xsi:type="dcterms:W3CDTF">2017-08-03T09:20:30Z</dcterms:modified>
</cp:coreProperties>
</file>

<file path=docProps/thumbnail.jpeg>
</file>